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8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  <p:sldId id="1150" r:id="rId12"/>
    <p:sldId id="1151" r:id="rId13"/>
    <p:sldId id="1152" r:id="rId14"/>
    <p:sldId id="1153" r:id="rId15"/>
    <p:sldId id="1154" r:id="rId16"/>
    <p:sldId id="1155" r:id="rId17"/>
    <p:sldId id="1156" r:id="rId18"/>
    <p:sldId id="1157" r:id="rId19"/>
    <p:sldId id="1158" r:id="rId20"/>
    <p:sldId id="1159" r:id="rId21"/>
    <p:sldId id="1160" r:id="rId22"/>
    <p:sldId id="1161" r:id="rId23"/>
    <p:sldId id="1162" r:id="rId24"/>
    <p:sldId id="1163" r:id="rId25"/>
    <p:sldId id="1164" r:id="rId26"/>
    <p:sldId id="1165" r:id="rId27"/>
    <p:sldId id="1166" r:id="rId28"/>
    <p:sldId id="1167" r:id="rId29"/>
    <p:sldId id="1168" r:id="rId30"/>
    <p:sldId id="1141" r:id="rId31"/>
    <p:sldId id="1169" r:id="rId32"/>
    <p:sldId id="1170" r:id="rId33"/>
    <p:sldId id="1171" r:id="rId34"/>
    <p:sldId id="1172" r:id="rId35"/>
    <p:sldId id="1173" r:id="rId36"/>
    <p:sldId id="1174" r:id="rId37"/>
    <p:sldId id="1175" r:id="rId38"/>
    <p:sldId id="1180" r:id="rId39"/>
    <p:sldId id="1181" r:id="rId40"/>
    <p:sldId id="1182" r:id="rId41"/>
    <p:sldId id="1184" r:id="rId42"/>
    <p:sldId id="1176" r:id="rId43"/>
    <p:sldId id="1177" r:id="rId44"/>
    <p:sldId id="1178" r:id="rId45"/>
    <p:sldId id="1179" r:id="rId46"/>
    <p:sldId id="1185" r:id="rId4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 5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年真题卷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A01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福建省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年初中学业水平考试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如图所示，修表师傅可通过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寸镜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看清手表微小结构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寸镜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内部有一个凸透镜，使用时手表到凸透镜的距离应（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倍焦距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倍焦距与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倍焦距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5FJWL16.tif&amp;17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070" y="1988840"/>
            <a:ext cx="1925320" cy="25171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83838" y="4486683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26246" y="14318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00164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如图所示，红茶加工包含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萎凋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揉捻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烘干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等工序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下列说法错误的是（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萎凋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时摊开茶叶可加快水分蒸发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揉捻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使茶叶卷缩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说明力可改变物体的形状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时闻到气味是因为分子在永不停息地运动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烘干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是通过做功减小茶叶的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74276" y="374694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 descr="YTImage25FJWL17.tif&amp;18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30" y="2135150"/>
            <a:ext cx="10057765" cy="158686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7472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08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抽水蓄能电站被称为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超级充电宝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，用电低谷时段利用电网多余电能抽水至上水库，用电高峰时段再放水至下水库发电，如图所示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关于抽水蓄能电站，下列说法正确的是（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用电低谷时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以电能的形式储能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用电高峰时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机械能转化为电能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选址时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上下水库的高度差要小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存储的能量可以全部转化为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YTImage25FJWL18.tif&amp;19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990" y="1988840"/>
            <a:ext cx="3444875" cy="29514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67117" y="4868976"/>
            <a:ext cx="357020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　　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60997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光照强度会影响花卉生长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如图甲所示为光照强度过大时触发报警的电路，电源电压不变，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为阻值可调的电阻箱，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为光敏电阻，其阻值随光照强度变化关系如图乙所示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当电流表示数大于某一值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时触发报警，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时的光照强度为警戒光照强度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的阻值随光照强度增大而增大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阻值可增大警戒光照强度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光照强度越大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的电流越大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光照强度越大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电流表示数越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7334" y="2420888"/>
            <a:ext cx="4419245" cy="194705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258652" y="446098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67014" y="251157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为了提高学生户外生存技能，学校开展取火和自制指南针实践活动，据此完成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15~16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将包装口香糖的锡箔纸剪成如图所示形状，其他条件相同时，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处的横截面积小，电阻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两端分别与电池正负极接触，观察到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处起火，该现象利用了电流的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效应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5FJWL21.tif&amp;22&amp;1-2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078" y="3356992"/>
            <a:ext cx="1934845" cy="19627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8115" y="5562313"/>
            <a:ext cx="20313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58702" y="249289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848541" y="305066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将回形针掰直，磁化后放在树叶上，漂浮于水面，如图所示，回形针在地球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的作用下，静止后指向南北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参照冬季午间小草的影子偏向北方，进一步推测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端是回形针磁体的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5FJWL22.tif&amp;23&amp;2-2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894" y="2924944"/>
            <a:ext cx="4519930" cy="20624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85084" y="515883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8622" y="1256450"/>
            <a:ext cx="2350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磁场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地磁场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51190" y="1820687"/>
            <a:ext cx="1284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南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2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仿生海洋机器鱼模仿鱼类的游动方式，与螺旋桨推进方式相比，噪声小，这是在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处减弱噪声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机器鱼游动时，相对于海岸是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科创小组制作遥控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泵喷式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船模，当船向后喷水时，船获得向前的推力，表明物体间力的作用是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遥控发射器利用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波控制船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如图所示为电学知识部分结构图，请补充完整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732" y="3474903"/>
            <a:ext cx="5054271" cy="25463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7094" y="60212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3407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声源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27454" y="13407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运动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142878" y="24928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相互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79382" y="247564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如图所示为探究摩擦力的实验装置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当桶和沙的总质量为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时，木块和木板在水平桌面上保持静止，力传感器示数为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两段轻绳均与桌面平行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图中滑轮的作用是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不计绳与滑轮间的摩擦，桌面对木板的摩擦力大小为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N/kg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18" y="3111350"/>
            <a:ext cx="5009392" cy="26673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8292" y="587727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50790" y="1900282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改变力的方向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98662" y="2492896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4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220" y="2454379"/>
            <a:ext cx="4043295" cy="19107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在图中，画出悬浮在水中的潜水艇模型受到的重力和浮力的示意图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55046" y="4364920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846" y="2474042"/>
            <a:ext cx="4390476" cy="202857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6175" y="1916832"/>
            <a:ext cx="1729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zh-CN" altLang="zh-CN" sz="240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6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在图中，画出入射光线的反射光线和折射光线的大致位置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45" y="461023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3441" y="132236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2241708"/>
            <a:ext cx="2764924" cy="237458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0731" y="2299094"/>
            <a:ext cx="3194805" cy="245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2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下列属于可再生能源的是（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煤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核能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风能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天然气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用智能手机监测噪声，显示的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.6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是指声音的（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11030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225636" y="36154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七星漂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钓法是我国传统钓鱼方法之一，钓组由浮子、钓线、坠子、鱼钩和鱼饵组成，如图所示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请用物理知识回答：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）浮子常用轻质鹅毛羽轴或泡沫制作的原因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30942" y="5879013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轻质鹅毛羽轴或泡沫的密度小于水的密度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能漂浮在水面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94495" y="538456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998" y="3144450"/>
            <a:ext cx="3054895" cy="226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07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）钓组入水后，坠子将鱼饵快速拉向水底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为了减小水的阻力，坠子体积宜小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若有铝和铅两种材料，在其他条件相同时，选择哪种材料制作坠子更合适？分析选择的理由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铝</a:t>
            </a:r>
            <a:r>
              <a:rPr lang="zh-CN" altLang="en-US" smtClean="0"/>
              <a:t>＝</a:t>
            </a:r>
            <a:r>
              <a:rPr lang="zh-CN" altLang="zh-CN" smtClean="0"/>
              <a:t> 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2.7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g/cm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铅</a:t>
            </a:r>
            <a:r>
              <a:rPr lang="zh-CN" altLang="en-US" smtClean="0"/>
              <a:t>＝</a:t>
            </a:r>
            <a:r>
              <a:rPr lang="zh-CN" altLang="zh-CN" smtClean="0"/>
              <a:t>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g/cm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82336" y="2301716"/>
                <a:ext cx="7009014" cy="24917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铅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铝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en-US" sz="2400" dirty="0" smtClean="0"/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在质量相同时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铅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铝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即质量相同时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用铅制作坠子时体积较小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在形状相同时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铅坠子在水中运动时所受的阻力较小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因此选择铅制作坠子更合适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36" y="2301716"/>
                <a:ext cx="7009014" cy="2491772"/>
              </a:xfrm>
              <a:prstGeom prst="rect">
                <a:avLst/>
              </a:prstGeom>
              <a:blipFill>
                <a:blip r:embed="rId2"/>
                <a:stretch>
                  <a:fillRect l="-1393" r="-1393" b="-12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8689357" y="430760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9309" y="2132856"/>
            <a:ext cx="3054895" cy="226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6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）防冻液是一种用于汽车发动机冷却系统的特殊液体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为判断某防冻液在最低气温为－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的某地区能否使用，利用图甲装置进行实验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981" y="2542559"/>
            <a:ext cx="10681182" cy="328833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99062" y="581308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03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）烧杯中装有适量防冻液，置于制冷剂中，用温度传感器每隔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记录防冻液的温度，绘制温度随时间变化的图像，如图乙所示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14~20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防冻液处于固液共存状态，分析图像可知：防冻液在凝固过程中温度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，凝固点为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，由此判断该防冻液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在该地区使用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）装制冷剂的容器外壁出现霜，这是空气中水蒸气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形成的小冰晶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3649640"/>
            <a:ext cx="8024930" cy="24705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55046" y="60212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54411" y="1911406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保持不变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35532" y="2471905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>
                <a:ea typeface="等线" panose="02010600030101010101" pitchFamily="2" charset="-122"/>
              </a:rPr>
              <a:t>35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41580" y="247190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能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751390" y="299695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凝华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67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08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）探究平面镜成像的特点，实验装置如图甲所示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）实验前，将白纸平铺在水平桌面上，玻璃板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架在纸上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）在玻璃板前放置点燃的蜡烛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，在玻璃板后移动完全相同但未点燃的蜡烛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，直到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′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完全重合，说明像与物的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在纸上描出蜡烛、玻璃板和像的位置，处理数据如图乙所示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31" y="1431289"/>
            <a:ext cx="11857932" cy="21981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02268" y="361009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30673" y="426347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竖直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11230" y="534653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61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）得出结论：像与物关于平面镜对称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为使该结论具有普遍性，提出一条改进建议：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）利用茶色薄玻璃板制作如图丙所示的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临摹神器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，可在白纸上临摹手机画面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如图丁所示，当手机屏幕与白纸的夹角为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，若要使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画面通过玻璃板所成像的位置在白纸上，玻璃板与桌面的夹角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，临摹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时要在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）位置观察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97" y="4032970"/>
            <a:ext cx="10779938" cy="19982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55046" y="59492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8997" y="1256395"/>
            <a:ext cx="4487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改变蜡烛</a:t>
            </a:r>
            <a:r>
              <a:rPr lang="en-US" altLang="zh-CN" sz="2400" i="1">
                <a:ea typeface="等线" panose="02010600030101010101" pitchFamily="2" charset="-122"/>
              </a:rPr>
              <a:t>A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的位置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多次实验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743278" y="2924944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50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631710" y="287169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59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）用伏安法测量额定电压为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小灯泡的电阻，实验装置如图甲所示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）用笔画线代替导线将图甲电路连接正确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468" y="2204864"/>
            <a:ext cx="6980620" cy="32268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31110" y="5517232"/>
            <a:ext cx="20313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2168" y="188169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522" y="2213991"/>
            <a:ext cx="4287285" cy="294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9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）闭合开关前，应将滑动变阻器的滑片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）闭合开关，定向移动滑片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，发现电表指针示数忽大忽小，且变化幅度较大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经检查，故障只发生在滑动变阻器，故障的原因可能是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滑动变阻器短路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与电阻丝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接触不良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507" y="2708920"/>
            <a:ext cx="5769107" cy="26668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111430" y="5501159"/>
            <a:ext cx="20313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80013" y="83671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右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34555" y="1931511"/>
            <a:ext cx="353750" cy="476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77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）排除故障，继续实验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实验小组设计如下表格并记录部分实验数据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891628"/>
                  </p:ext>
                </p:extLst>
              </p:nvPr>
            </p:nvGraphicFramePr>
            <p:xfrm>
              <a:off x="478583" y="1412776"/>
              <a:ext cx="8064895" cy="281990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04255">
                      <a:extLst>
                        <a:ext uri="{9D8B030D-6E8A-4147-A177-3AD203B41FA5}">
                          <a16:colId xmlns:a16="http://schemas.microsoft.com/office/drawing/2014/main" val="1729115434"/>
                        </a:ext>
                      </a:extLst>
                    </a:gridCol>
                    <a:gridCol w="696636">
                      <a:extLst>
                        <a:ext uri="{9D8B030D-6E8A-4147-A177-3AD203B41FA5}">
                          <a16:colId xmlns:a16="http://schemas.microsoft.com/office/drawing/2014/main" val="2448807841"/>
                        </a:ext>
                      </a:extLst>
                    </a:gridCol>
                    <a:gridCol w="1250371">
                      <a:extLst>
                        <a:ext uri="{9D8B030D-6E8A-4147-A177-3AD203B41FA5}">
                          <a16:colId xmlns:a16="http://schemas.microsoft.com/office/drawing/2014/main" val="470994682"/>
                        </a:ext>
                      </a:extLst>
                    </a:gridCol>
                    <a:gridCol w="937778">
                      <a:extLst>
                        <a:ext uri="{9D8B030D-6E8A-4147-A177-3AD203B41FA5}">
                          <a16:colId xmlns:a16="http://schemas.microsoft.com/office/drawing/2014/main" val="2123267577"/>
                        </a:ext>
                      </a:extLst>
                    </a:gridCol>
                    <a:gridCol w="1000297">
                      <a:extLst>
                        <a:ext uri="{9D8B030D-6E8A-4147-A177-3AD203B41FA5}">
                          <a16:colId xmlns:a16="http://schemas.microsoft.com/office/drawing/2014/main" val="4078671352"/>
                        </a:ext>
                      </a:extLst>
                    </a:gridCol>
                    <a:gridCol w="1875558">
                      <a:extLst>
                        <a:ext uri="{9D8B030D-6E8A-4147-A177-3AD203B41FA5}">
                          <a16:colId xmlns:a16="http://schemas.microsoft.com/office/drawing/2014/main" val="267938417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实验次序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4315522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/V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3224794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/A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22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28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6840387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电阻</a:t>
                          </a:r>
                          <a:r>
                            <a:rPr lang="en-US" sz="2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/Ω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7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0845977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kern="1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电阻平均值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1" kern="100" baseline="3000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   </m:t>
                              </m:r>
                            </m:oMath>
                          </a14:m>
                          <a:r>
                            <a:rPr lang="en-US" sz="2400" kern="1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/Ω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27410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891628"/>
                  </p:ext>
                </p:extLst>
              </p:nvPr>
            </p:nvGraphicFramePr>
            <p:xfrm>
              <a:off x="478583" y="1412776"/>
              <a:ext cx="8064895" cy="250088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04255">
                      <a:extLst>
                        <a:ext uri="{9D8B030D-6E8A-4147-A177-3AD203B41FA5}">
                          <a16:colId xmlns:a16="http://schemas.microsoft.com/office/drawing/2014/main" val="1729115434"/>
                        </a:ext>
                      </a:extLst>
                    </a:gridCol>
                    <a:gridCol w="696636">
                      <a:extLst>
                        <a:ext uri="{9D8B030D-6E8A-4147-A177-3AD203B41FA5}">
                          <a16:colId xmlns:a16="http://schemas.microsoft.com/office/drawing/2014/main" val="2448807841"/>
                        </a:ext>
                      </a:extLst>
                    </a:gridCol>
                    <a:gridCol w="1250371">
                      <a:extLst>
                        <a:ext uri="{9D8B030D-6E8A-4147-A177-3AD203B41FA5}">
                          <a16:colId xmlns:a16="http://schemas.microsoft.com/office/drawing/2014/main" val="470994682"/>
                        </a:ext>
                      </a:extLst>
                    </a:gridCol>
                    <a:gridCol w="937778">
                      <a:extLst>
                        <a:ext uri="{9D8B030D-6E8A-4147-A177-3AD203B41FA5}">
                          <a16:colId xmlns:a16="http://schemas.microsoft.com/office/drawing/2014/main" val="2123267577"/>
                        </a:ext>
                      </a:extLst>
                    </a:gridCol>
                    <a:gridCol w="1000297">
                      <a:extLst>
                        <a:ext uri="{9D8B030D-6E8A-4147-A177-3AD203B41FA5}">
                          <a16:colId xmlns:a16="http://schemas.microsoft.com/office/drawing/2014/main" val="4078671352"/>
                        </a:ext>
                      </a:extLst>
                    </a:gridCol>
                    <a:gridCol w="1875558">
                      <a:extLst>
                        <a:ext uri="{9D8B030D-6E8A-4147-A177-3AD203B41FA5}">
                          <a16:colId xmlns:a16="http://schemas.microsoft.com/office/drawing/2014/main" val="2679384176"/>
                        </a:ext>
                      </a:extLst>
                    </a:gridCol>
                  </a:tblGrid>
                  <a:tr h="4907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实验次序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43155220"/>
                      </a:ext>
                    </a:extLst>
                  </a:tr>
                  <a:tr h="4867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/V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32247941"/>
                      </a:ext>
                    </a:extLst>
                  </a:tr>
                  <a:tr h="4867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/A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22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28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68403875"/>
                      </a:ext>
                    </a:extLst>
                  </a:tr>
                  <a:tr h="4867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电阻</a:t>
                          </a:r>
                          <a:r>
                            <a:rPr lang="en-US" sz="2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/Ω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7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kern="1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effectLst/>
                              <a:latin typeface="+mn-lt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 kern="100">
                            <a:effectLst/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08459770"/>
                      </a:ext>
                    </a:extLst>
                  </a:tr>
                  <a:tr h="54997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65" t="-353846" r="-250794" b="-30769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kern="100"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 kern="100"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274108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514" y="3765175"/>
            <a:ext cx="233692" cy="3305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4293096"/>
            <a:ext cx="113681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宋体" panose="02010600030101010101" pitchFamily="2" charset="-122"/>
              </a:rPr>
              <a:t>①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电压表示数为</a:t>
            </a:r>
            <a:r>
              <a:rPr lang="en-US" altLang="zh-CN" sz="2400" b="0" kern="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b="0" kern="1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b="0" kern="100">
                <a:solidFill>
                  <a:srgbClr val="000000"/>
                </a:solidFill>
                <a:latin typeface="+mn-lt"/>
                <a:ea typeface="仿宋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 V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时，电流表示数如图乙所示，读数为</a:t>
            </a:r>
            <a:r>
              <a:rPr lang="en-US" altLang="zh-CN" sz="2400" b="0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____</a:t>
            </a:r>
            <a:r>
              <a:rPr lang="en-US" altLang="zh-CN" sz="2400" b="0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______A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宋体" panose="02010600030101010101" pitchFamily="2" charset="-122"/>
              </a:rPr>
              <a:t>②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小灯泡正常发光时电阻为</a:t>
            </a:r>
            <a:r>
              <a:rPr lang="en-US" altLang="zh-CN" sz="2400" b="0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___</a:t>
            </a:r>
            <a:r>
              <a:rPr lang="en-US" altLang="zh-CN" sz="2400" b="0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结果保留一位小数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Ω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宋体" panose="02010600030101010101" pitchFamily="2" charset="-122"/>
              </a:rPr>
              <a:t>③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表格中设计不合理的一项是</a:t>
            </a:r>
            <a:r>
              <a:rPr lang="en-US" altLang="zh-CN" sz="2400" b="0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原因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是</a:t>
            </a:r>
            <a:r>
              <a:rPr lang="en-US" altLang="zh-CN" sz="2400" b="0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___________________</a:t>
            </a:r>
            <a:endParaRPr lang="en-US" altLang="zh-CN" sz="2400" b="0" kern="10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__</a:t>
            </a:r>
            <a:r>
              <a:rPr lang="en-US" altLang="zh-CN" sz="2400" b="0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sz="2400" b="0" kern="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9763" y="1788836"/>
            <a:ext cx="2359795" cy="20404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900323" y="4373730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0.26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943078" y="4941168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8.3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888322" y="5445993"/>
            <a:ext cx="2063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电阻平均值</a:t>
            </a:r>
            <a:r>
              <a:rPr lang="en-US" altLang="zh-CN" sz="2400">
                <a:ea typeface="黑体" panose="02010609060101010101" pitchFamily="49" charset="-122"/>
              </a:rPr>
              <a:t>/Ω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687495" y="5445993"/>
            <a:ext cx="3159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小灯泡的电阻会随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温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0864" y="6010403"/>
            <a:ext cx="4823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度的升高而增大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求平均值无意义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49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53910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）探究液体压强与哪些因素有关，完成下列任务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　测量盐水、水和酒精的密度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）将天平放在水平台上，把游码移至标尺左端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，并调节好天平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）用注射器抽取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盐水，用天平测得注射器和盐水的总质量，如图甲所示，为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）用注射器继续抽取盐水，活塞移至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处，测得注射器和盐水的总质量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.4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，盐水的密度为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继续测出水和酒精的密度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1340768"/>
            <a:ext cx="7881031" cy="18002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2638" y="310583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19342" y="411856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零刻度线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94606" y="5085184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15.8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715747" y="6040142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1.16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32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人体肺泡极多，如图所示是记录人体单个肺泡直径的数据，其单位是（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n-US" altLang="zh-CN" b="1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n-US" altLang="zh-CN" b="1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n-US" altLang="zh-CN" b="1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n-US" altLang="zh-CN" b="1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zh-CN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微米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毫米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分米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374" y="1628800"/>
            <a:ext cx="3450808" cy="16814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280296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任务二　探究液体内部的压强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）图乙是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形管压强计，实验时通过两侧液面的高度差来反映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5FJWL37.tif&amp;41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070" y="2204864"/>
            <a:ext cx="1435100" cy="20815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640639" y="45091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b="0"/>
          </a:p>
        </p:txBody>
      </p:sp>
      <p:sp>
        <p:nvSpPr>
          <p:cNvPr id="5" name="矩形 4"/>
          <p:cNvSpPr/>
          <p:nvPr/>
        </p:nvSpPr>
        <p:spPr>
          <a:xfrm>
            <a:off x="9407574" y="1357409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液体压强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）三个容器分别装有适量的盐水、水和酒精，改变探头在液体中的深度，记录探头的深度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形管两侧液面的高度差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，绘制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图像如图丙所示，分析图像可知：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液体压强与液体的深度有关，在相同液体内部，深度越深，压强越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液体压强与液体的密度有关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根据图像，陈述得出结论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的理由：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</a:p>
          <a:p>
            <a:pPr>
              <a:spcAft>
                <a:spcPts val="0"/>
              </a:spcAft>
            </a:pPr>
            <a:r>
              <a:rPr lang="en-US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74" y="4077072"/>
            <a:ext cx="4248224" cy="25827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983638" y="191140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03118" y="3013465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深度相同时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液体密度不同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ea typeface="黑体" panose="02010609060101010101" pitchFamily="49" charset="-122"/>
              </a:rPr>
              <a:t>U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形管压强计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两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7208" y="3569277"/>
            <a:ext cx="51331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侧液面的高度差不同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液体压强不同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94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）降水量是指一段时间内，雨水（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或融化后的固体降水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）未经蒸发、渗透和流失所积聚起来的水层深度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为了监测降水量，科创小组制作了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翻斗式雨量计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，装置外观是上端开口的圆柱体，如图甲所示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内部结构示意图如图乙所示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装置核心部件如图丙所示，它是用中间隔板分开的两个完全对称的三角形容器，可绕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点处的水平轴转动，从而使两侧容器轮流接水，当一侧容器接满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雨水时会发生翻转，将水倒出，随着降雨持续，翻斗左右翻转，过程如图丁所示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磁铁与配重通过连杆安装在翻斗上并随翻斗左右摆动，当磁铁经过磁感应开关（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两者相互作用力忽略不计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）时，磁感应开关通过电流传感器将翻斗翻转信息变成电信号，从而推算降水量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4539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664" y="942578"/>
            <a:ext cx="9220356" cy="21173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638" y="3092447"/>
            <a:ext cx="10276409" cy="30485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35753" y="59492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2304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）翻斗在水平位置时是等臂杠杆，实验器材中属于等臂杠杆的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）连杆上装有可调高度的配重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校准过程中，若倒入的水量总是大于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时翻斗才发生翻转，可通过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）配重在连杆上的位置进行调整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11630" y="720242"/>
            <a:ext cx="142218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托盘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天平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9847" y="1268760"/>
            <a:ext cx="2040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或定滑轮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4926" y="24928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降低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818" y="3140968"/>
            <a:ext cx="6379771" cy="14650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573" y="4725144"/>
            <a:ext cx="6380842" cy="189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67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618630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）图戊是翻斗翻转信息变为电信号的工作电路，电源电压不变，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某次降雨，电流传感器（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电阻不计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）测得电流随时间变化关系如图己所示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当磁铁每次经过磁感应开关时，开关状态是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翻斗式雨量计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顶端开口面积为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0.1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，由图己可知该地区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内降水量约为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，降水量变化趋势是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测量前翻斗内无水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由图戊、己可知，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1655317"/>
            <a:ext cx="7548770" cy="198651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1070" y="342900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14265" y="392443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闭合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98662" y="5013176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23073" y="502575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减弱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078982" y="6167555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200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97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200329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）若该装置在我国北方地区使用，可改进的措施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70" y="1844824"/>
            <a:ext cx="9220356" cy="21173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195" y="4111297"/>
            <a:ext cx="8033950" cy="23833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751390" y="666320"/>
            <a:ext cx="35878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低温天气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增加加热装置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2558" y="1202722"/>
            <a:ext cx="9217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或因为北方降水量偏小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可以降低配重的高度并重新校准参数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24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）某电水壶的部分参数如表所示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该电水壶正常工作时，可将质量为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420 s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）水吸收的热量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550270"/>
              </p:ext>
            </p:extLst>
          </p:nvPr>
        </p:nvGraphicFramePr>
        <p:xfrm>
          <a:off x="4655046" y="2780928"/>
          <a:ext cx="2520280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292451">
                  <a:extLst>
                    <a:ext uri="{9D8B030D-6E8A-4147-A177-3AD203B41FA5}">
                      <a16:colId xmlns:a16="http://schemas.microsoft.com/office/drawing/2014/main" val="176633032"/>
                    </a:ext>
                  </a:extLst>
                </a:gridCol>
                <a:gridCol w="1227829">
                  <a:extLst>
                    <a:ext uri="{9D8B030D-6E8A-4147-A177-3AD203B41FA5}">
                      <a16:colId xmlns:a16="http://schemas.microsoft.com/office/drawing/2014/main" val="24554196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endParaRPr lang="zh-CN" sz="105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 V</a:t>
                      </a:r>
                      <a:endParaRPr lang="zh-CN" sz="105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39121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额定功率</a:t>
                      </a:r>
                      <a:endParaRPr lang="zh-CN" sz="105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1000 W</a:t>
                      </a:r>
                      <a:endParaRPr lang="zh-CN" sz="105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48403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60854" y="4077072"/>
            <a:ext cx="11233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水吸收的热量为</a:t>
            </a:r>
            <a:r>
              <a:rPr lang="en-US" altLang="zh-CN" sz="2400" i="1" kern="100">
                <a:cs typeface="Times New Roman" panose="02020603050405020304" pitchFamily="18" charset="0"/>
              </a:rPr>
              <a:t>Q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c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m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Δ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 kg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100 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20 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）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14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）电水壶消耗的电能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）电水壶的热效率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550590" y="1098981"/>
                <a:ext cx="7798147" cy="8898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变形可得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Pt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1000 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420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590" y="1098981"/>
                <a:ext cx="7798147" cy="889859"/>
              </a:xfrm>
              <a:prstGeom prst="rect">
                <a:avLst/>
              </a:prstGeom>
              <a:blipFill>
                <a:blip r:embed="rId2"/>
                <a:stretch>
                  <a:fillRect l="-11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550590" y="2223083"/>
                <a:ext cx="9382323" cy="10427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电水壶的热效率为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spc="-100" baseline="2000">
                                <a:cs typeface="Times New Roman" panose="02020603050405020304" pitchFamily="18" charset="0"/>
                              </a:rPr>
                              <m:t>吸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3.36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4.2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%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80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%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590" y="2223083"/>
                <a:ext cx="9382323" cy="1042786"/>
              </a:xfrm>
              <a:prstGeom prst="rect">
                <a:avLst/>
              </a:prstGeom>
              <a:blipFill>
                <a:blip r:embed="rId3"/>
                <a:stretch>
                  <a:fillRect l="-9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070912"/>
              </p:ext>
            </p:extLst>
          </p:nvPr>
        </p:nvGraphicFramePr>
        <p:xfrm>
          <a:off x="9047534" y="1124744"/>
          <a:ext cx="2520280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292451">
                  <a:extLst>
                    <a:ext uri="{9D8B030D-6E8A-4147-A177-3AD203B41FA5}">
                      <a16:colId xmlns:a16="http://schemas.microsoft.com/office/drawing/2014/main" val="176633032"/>
                    </a:ext>
                  </a:extLst>
                </a:gridCol>
                <a:gridCol w="1227829">
                  <a:extLst>
                    <a:ext uri="{9D8B030D-6E8A-4147-A177-3AD203B41FA5}">
                      <a16:colId xmlns:a16="http://schemas.microsoft.com/office/drawing/2014/main" val="24554196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endParaRPr lang="zh-CN" sz="105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 V</a:t>
                      </a:r>
                      <a:endParaRPr lang="zh-CN" sz="105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39121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额定功率</a:t>
                      </a:r>
                      <a:endParaRPr lang="zh-CN" sz="105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1000 W</a:t>
                      </a:r>
                      <a:endParaRPr lang="zh-CN" sz="105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484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39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是我国自主研制的重型运输机，如图所示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飞机获得的升力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与其在平直跑道上滑行速度</a:t>
            </a:r>
            <a:r>
              <a:rPr lang="en-US" altLang="zh-CN" i="1" kern="100">
                <a:solidFill>
                  <a:srgbClr val="000000"/>
                </a:solidFill>
                <a:latin typeface="Book Antiqua" panose="0204060205030503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的平方成正比，即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en-US" altLang="zh-CN" i="1" kern="100" smtClean="0">
                <a:solidFill>
                  <a:srgbClr val="000000"/>
                </a:solidFill>
                <a:latin typeface="Book Antiqua" panose="0204060205030503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kern="100">
                <a:solidFill>
                  <a:srgbClr val="000000"/>
                </a:solidFill>
                <a:latin typeface="Book Antiqua" panose="0204060205030503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 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未知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飞机在平直跑道上从静止开始加速，当速度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达到</a:t>
            </a:r>
            <a:r>
              <a:rPr lang="en-US" altLang="zh-CN" i="1" kern="100" smtClean="0">
                <a:solidFill>
                  <a:srgbClr val="000000"/>
                </a:solidFill>
                <a:latin typeface="Book Antiqua" panose="0204060205030503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时，飞机即将离地起飞，此时飞机所受升力与重力相等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升空后，飞机若以速度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km/h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沿水平直线匀速飞行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0.5 h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其发动机在水平方向的牵引力大小为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）求升空后飞机在上述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内通过的路程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66626" y="5622146"/>
                <a:ext cx="11500777" cy="8311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变形可得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飞机在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 h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内通过的路程为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en-US" sz="2400" smtClean="0"/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vt</a:t>
                </a:r>
                <a:r>
                  <a:rPr lang="zh-CN" altLang="en-US" sz="2400" smtClean="0"/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800 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km/h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400 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km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26" y="5622146"/>
                <a:ext cx="11500777" cy="831190"/>
              </a:xfrm>
              <a:prstGeom prst="rect">
                <a:avLst/>
              </a:prstGeom>
              <a:blipFill>
                <a:blip r:embed="rId2"/>
                <a:stretch>
                  <a:fillRect l="-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286" y="3318000"/>
            <a:ext cx="3392074" cy="16888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94556" y="515719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23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空间站中，发光二极管为金鱼藻提供光照，其主要材料属于（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导体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半导体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绝缘体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超导体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《考工记》记载：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马力既竭，辀犹能一取焉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展现出古人观察到马已停止用力，车还能前进一段距离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车继续前进的主要原因是其（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具有惯性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受到推力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受力平衡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19542" y="87910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391350" y="2996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）求升空后飞机在上述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内水平方向牵引力做的功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3710" y="4149080"/>
            <a:ext cx="11440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spc="100">
                <a:ea typeface="黑体" panose="02010609060101010101" pitchFamily="49" charset="-122"/>
                <a:cs typeface="Times New Roman" panose="02020603050405020304" pitchFamily="18" charset="0"/>
              </a:rPr>
              <a:t>飞机在</a:t>
            </a:r>
            <a:r>
              <a:rPr lang="en-US" altLang="zh-CN" sz="2400" kern="100" spc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pc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pc="100">
                <a:ea typeface="黑体" panose="02010609060101010101" pitchFamily="49" charset="-122"/>
                <a:cs typeface="Times New Roman" panose="02020603050405020304" pitchFamily="18" charset="0"/>
              </a:rPr>
              <a:t>5 h</a:t>
            </a:r>
            <a:r>
              <a:rPr lang="zh-CN" altLang="zh-CN" sz="2400" kern="100" spc="100">
                <a:ea typeface="黑体" panose="02010609060101010101" pitchFamily="49" charset="-122"/>
                <a:cs typeface="Times New Roman" panose="02020603050405020304" pitchFamily="18" charset="0"/>
              </a:rPr>
              <a:t>内水平方向牵引力做的功为</a:t>
            </a:r>
            <a:r>
              <a:rPr lang="en-US" altLang="zh-CN" sz="2400" i="1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en-US" sz="2400" smtClean="0"/>
              <a:t>＝</a:t>
            </a:r>
            <a:r>
              <a:rPr lang="en-US" altLang="zh-CN" sz="2400" i="1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spc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牵</a:t>
            </a:r>
            <a:r>
              <a:rPr lang="en-US" altLang="zh-CN" sz="2400" i="1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en-US" sz="2400" smtClean="0"/>
              <a:t>＝</a:t>
            </a:r>
            <a:r>
              <a:rPr lang="en-US" altLang="zh-CN" sz="2400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pc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pc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 spc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pc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pc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spc="100"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spc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pc="100">
                <a:ea typeface="黑体" panose="02010609060101010101" pitchFamily="49" charset="-122"/>
                <a:cs typeface="Times New Roman" panose="02020603050405020304" pitchFamily="18" charset="0"/>
              </a:rPr>
              <a:t>400</a:t>
            </a:r>
            <a:r>
              <a:rPr lang="en-US" altLang="zh-CN" sz="2400" kern="100" spc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pc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spc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pc="100"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400"/>
              <a:t> </a:t>
            </a:r>
            <a:r>
              <a:rPr lang="zh-CN" altLang="en-US" sz="2400" smtClean="0"/>
              <a:t>＝</a:t>
            </a:r>
            <a:r>
              <a:rPr lang="zh-CN" altLang="zh-CN" sz="2400" smtClean="0"/>
              <a:t> </a:t>
            </a:r>
            <a:r>
              <a:rPr lang="en-US" altLang="zh-CN" sz="2400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pc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pc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44</a:t>
            </a:r>
            <a:r>
              <a:rPr lang="en-US" altLang="zh-CN" sz="2400" kern="100" spc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spc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en-US" altLang="zh-CN" sz="2400" kern="100" spc="100" smtClean="0"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spc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 spc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0783" y="1596350"/>
            <a:ext cx="3392074" cy="16888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99062" y="333088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23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463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）已知飞机重力为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，求飞机在跑道上滑行速度为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</a:t>
            </a:r>
            <a:r>
              <a:rPr lang="en-US" altLang="zh-CN" i="1" kern="10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时受到的支持力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60854" y="2582600"/>
                <a:ext cx="11639008" cy="40867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由题意可知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当飞机滑行速度达到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飞机所受的升力与重力相等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结合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kv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k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因此可得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</m:t>
                        </m:r>
                      </m:num>
                      <m:den>
                        <m:sSubSup>
                          <m:sSub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</m:t>
                        </m:r>
                      </m:num>
                      <m:den>
                        <m:sSubSup>
                          <m:sSub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飞机在跑道上滑行速度为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飞机所受的升力为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</m:t>
                        </m:r>
                      </m:num>
                      <m:den>
                        <m:sSubSup>
                          <m:sSub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此时飞机在竖直方向上受到三个力的作用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分别是竖直向上的升力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、跑道对其竖直向上的支持力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支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和竖直向下的重力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由于飞机在竖直方向上静止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因此飞机在竖直方向上所受的合力为零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则此时飞机所受的支持力为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支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/>
                  <a:t> 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25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/>
                  <a:t> 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2582600"/>
                <a:ext cx="11639008" cy="4086760"/>
              </a:xfrm>
              <a:prstGeom prst="rect">
                <a:avLst/>
              </a:prstGeom>
              <a:blipFill>
                <a:blip r:embed="rId2"/>
                <a:stretch>
                  <a:fillRect l="-786" r="-838" b="-8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767" y="1240688"/>
            <a:ext cx="2314021" cy="11521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42002" y="220486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89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）如图所示为科创小组测量大气压和海拔的简易装置原理图，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为力敏电阻，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置于圆柱体容器底部，可自由滑动的活塞通过轻杆压在力敏电阻上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容器内抽成真空，装置气密性良好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该装置通过两电表示数分别转换测出大气压值和海拔，且示数均随测量值增大而增大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电源电压恒为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mtClean="0"/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的阻值与压力大小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的关系为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mtClean="0"/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，电压表量程为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0~3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，电流表量程为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活塞横截面积为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，忽略摩擦，不计活塞质量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查阅资料，大气压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与海拔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的关系如下表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906922"/>
              </p:ext>
            </p:extLst>
          </p:nvPr>
        </p:nvGraphicFramePr>
        <p:xfrm>
          <a:off x="478582" y="4797152"/>
          <a:ext cx="11161243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3511777">
                  <a:extLst>
                    <a:ext uri="{9D8B030D-6E8A-4147-A177-3AD203B41FA5}">
                      <a16:colId xmlns:a16="http://schemas.microsoft.com/office/drawing/2014/main" val="4043525722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3279158626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1674794145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1568826244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1181336041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1973835511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241755542"/>
                    </a:ext>
                  </a:extLst>
                </a:gridCol>
                <a:gridCol w="956742">
                  <a:extLst>
                    <a:ext uri="{9D8B030D-6E8A-4147-A177-3AD203B41FA5}">
                      <a16:colId xmlns:a16="http://schemas.microsoft.com/office/drawing/2014/main" val="1165711358"/>
                    </a:ext>
                  </a:extLst>
                </a:gridCol>
                <a:gridCol w="956742">
                  <a:extLst>
                    <a:ext uri="{9D8B030D-6E8A-4147-A177-3AD203B41FA5}">
                      <a16:colId xmlns:a16="http://schemas.microsoft.com/office/drawing/2014/main" val="714884168"/>
                    </a:ext>
                  </a:extLst>
                </a:gridCol>
                <a:gridCol w="956742">
                  <a:extLst>
                    <a:ext uri="{9D8B030D-6E8A-4147-A177-3AD203B41FA5}">
                      <a16:colId xmlns:a16="http://schemas.microsoft.com/office/drawing/2014/main" val="2259092610"/>
                    </a:ext>
                  </a:extLst>
                </a:gridCol>
                <a:gridCol w="956742">
                  <a:extLst>
                    <a:ext uri="{9D8B030D-6E8A-4147-A177-3AD203B41FA5}">
                      <a16:colId xmlns:a16="http://schemas.microsoft.com/office/drawing/2014/main" val="387599213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海拔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1 000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2 000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05866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大气压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Pa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101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99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98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97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96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376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5933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时活塞受到的压力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60854" y="4793455"/>
                <a:ext cx="11485848" cy="14438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由表格可知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400" i="1" kern="100" smtClean="0"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/>
                  <a:t> 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:r>
                  <a:rPr lang="en-US" altLang="zh-CN" sz="2400" kern="100" smtClean="0"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大气压</a:t>
                </a:r>
                <a:r>
                  <a:rPr lang="en-US" altLang="zh-CN" sz="2400" i="1" kern="100" smtClean="0"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 smtClean="0"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/>
                  <a:t> 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:r>
                  <a:rPr lang="en-US" altLang="zh-CN" sz="2400" kern="100" smtClean="0">
                    <a:cs typeface="Times New Roman" panose="02020603050405020304" pitchFamily="18" charset="0"/>
                  </a:rPr>
                  <a:t>101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/>
                  <a:t> 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变形可得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活塞受到的大气压力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/>
                  <a:t> 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smtClean="0"/>
                  <a:t> 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101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/>
                  <a:t> </a:t>
                </a:r>
                <a:r>
                  <a:rPr lang="zh-CN" altLang="en-US" sz="2400" smtClean="0"/>
                  <a:t>＝</a:t>
                </a:r>
                <a:r>
                  <a:rPr lang="zh-CN" altLang="zh-CN" sz="2400" smtClean="0"/>
                  <a:t>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404 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793455"/>
                <a:ext cx="11485848" cy="1443857"/>
              </a:xfrm>
              <a:prstGeom prst="rect">
                <a:avLst/>
              </a:prstGeom>
              <a:blipFill>
                <a:blip r:embed="rId2"/>
                <a:stretch>
                  <a:fillRect l="-796" r="-849" b="-42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579294"/>
              </p:ext>
            </p:extLst>
          </p:nvPr>
        </p:nvGraphicFramePr>
        <p:xfrm>
          <a:off x="523156" y="1484784"/>
          <a:ext cx="11161243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3511777">
                  <a:extLst>
                    <a:ext uri="{9D8B030D-6E8A-4147-A177-3AD203B41FA5}">
                      <a16:colId xmlns:a16="http://schemas.microsoft.com/office/drawing/2014/main" val="4043525722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3279158626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1674794145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1568826244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1181336041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1973835511"/>
                    </a:ext>
                  </a:extLst>
                </a:gridCol>
                <a:gridCol w="637083">
                  <a:extLst>
                    <a:ext uri="{9D8B030D-6E8A-4147-A177-3AD203B41FA5}">
                      <a16:colId xmlns:a16="http://schemas.microsoft.com/office/drawing/2014/main" val="241755542"/>
                    </a:ext>
                  </a:extLst>
                </a:gridCol>
                <a:gridCol w="956742">
                  <a:extLst>
                    <a:ext uri="{9D8B030D-6E8A-4147-A177-3AD203B41FA5}">
                      <a16:colId xmlns:a16="http://schemas.microsoft.com/office/drawing/2014/main" val="1165711358"/>
                    </a:ext>
                  </a:extLst>
                </a:gridCol>
                <a:gridCol w="956742">
                  <a:extLst>
                    <a:ext uri="{9D8B030D-6E8A-4147-A177-3AD203B41FA5}">
                      <a16:colId xmlns:a16="http://schemas.microsoft.com/office/drawing/2014/main" val="714884168"/>
                    </a:ext>
                  </a:extLst>
                </a:gridCol>
                <a:gridCol w="956742">
                  <a:extLst>
                    <a:ext uri="{9D8B030D-6E8A-4147-A177-3AD203B41FA5}">
                      <a16:colId xmlns:a16="http://schemas.microsoft.com/office/drawing/2014/main" val="2259092610"/>
                    </a:ext>
                  </a:extLst>
                </a:gridCol>
                <a:gridCol w="956742">
                  <a:extLst>
                    <a:ext uri="{9D8B030D-6E8A-4147-A177-3AD203B41FA5}">
                      <a16:colId xmlns:a16="http://schemas.microsoft.com/office/drawing/2014/main" val="387599213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海拔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1 000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2 000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05866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大气压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Pa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101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99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98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97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96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376246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4727054" y="450893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3450" y="2649737"/>
            <a:ext cx="3070046" cy="204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05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时通过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的电流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550590" y="4342428"/>
                <a:ext cx="11377264" cy="1534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1 030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zh-CN" altLang="zh-CN" sz="2400" kern="100" smtClean="0"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1 030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404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 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由于闭合开关时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串联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电流处处相等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因此通过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的电流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400" b="1" i="0" kern="100" smtClean="0"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 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590" y="4342428"/>
                <a:ext cx="11377264" cy="1534844"/>
              </a:xfrm>
              <a:prstGeom prst="rect">
                <a:avLst/>
              </a:prstGeom>
              <a:blipFill>
                <a:blip r:embed="rId2"/>
                <a:stretch>
                  <a:fillRect l="-803" r="-8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4515673" y="379072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0662" y="1457524"/>
            <a:ext cx="3714756" cy="247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90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76860"/>
            <a:ext cx="11485848" cy="49558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0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）求该装置能测量的最高海拔</a:t>
            </a:r>
            <a:r>
              <a:rPr lang="en-US" altLang="zh-CN" sz="20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60854" y="1340768"/>
                <a:ext cx="11485848" cy="52624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图中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串联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电流表测量电路中的电流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电压表测量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两端</a:t>
                </a:r>
                <a:r>
                  <a:rPr lang="zh-CN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endParaRPr lang="en-US" altLang="zh-CN" sz="2000" kern="100" smtClean="0"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ju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当海拔高度增加时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大气压强减小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由于活塞面积不变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活</a:t>
                </a:r>
                <a:endParaRPr lang="en-US" altLang="zh-CN" sz="2000" kern="100" smtClean="0"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ju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塞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受到的大气压力也减小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0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1 030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0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的阻值增大</a:t>
                </a:r>
                <a:r>
                  <a:rPr lang="zh-CN" altLang="zh-CN" sz="2000" kern="100" smtClean="0">
                    <a:cs typeface="Times New Roman" panose="02020603050405020304" pitchFamily="18" charset="0"/>
                  </a:rPr>
                  <a:t>，</a:t>
                </a:r>
                <a:endParaRPr lang="en-US" altLang="zh-CN" sz="2000" kern="100" smtClean="0">
                  <a:cs typeface="Times New Roman" panose="02020603050405020304" pitchFamily="18" charset="0"/>
                </a:endParaRPr>
              </a:p>
              <a:p>
                <a:pPr algn="ju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因此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电路总电阻增大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电路中的电流变小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电流表</a:t>
                </a:r>
                <a:endParaRPr lang="en-US" altLang="zh-CN" sz="2000" kern="100" smtClean="0"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非常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安全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根据串联分压规律可知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在海拔增加时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两端的电压增大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所以电压表示数增大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因此可知电压表的量程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3 V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决定了该装置能测量的最高海拔</a:t>
                </a:r>
                <a:r>
                  <a:rPr lang="en-US" altLang="zh-CN" sz="20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当电压表示数为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3 V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两端的电压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 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3 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 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此时电路中的电流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i="1" kern="100"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sSub>
                          <m:sSubPr>
                            <m:ctrlPr>
                              <a:rPr lang="zh-CN" altLang="zh-CN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zh-CN" altLang="en-US" sz="20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m:rPr>
                            <m:nor/>
                          </m:rPr>
                          <a:rPr lang="en-US" altLang="zh-CN" sz="20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0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的阻值为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i="1" kern="100"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  <m:r>
                          <m:rPr>
                            <m:nor/>
                          </m:rPr>
                          <a:rPr lang="en-US" altLang="zh-CN" sz="2000" i="1" kern="100">
                            <a:cs typeface="Times New Roman" panose="02020603050405020304" pitchFamily="18" charset="0"/>
                          </a:rPr>
                          <m:t>′</m:t>
                        </m:r>
                      </m:den>
                    </m:f>
                    <m:r>
                      <a:rPr lang="zh-CN" altLang="en-US" sz="20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0.1</m:t>
                        </m:r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:endParaRPr lang="en-US" altLang="zh-CN" sz="2000" kern="100" smtClean="0">
                  <a:cs typeface="Times New Roman" panose="02020603050405020304" pitchFamily="18" charset="0"/>
                </a:endParaRPr>
              </a:p>
              <a:p>
                <a:pPr algn="ju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 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0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0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1 030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变形可得大气压力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20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𝟎𝟑𝟎</m:t>
                        </m:r>
                        <m:r>
                          <a:rPr lang="en-US" altLang="zh-CN" sz="20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1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000" b="1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i="1" kern="100"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  <m:r>
                      <a:rPr lang="zh-CN" altLang="en-US" sz="2000" b="1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20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𝟎𝟑𝟎</m:t>
                        </m:r>
                        <m:r>
                          <m:rPr>
                            <m:nor/>
                          </m:rPr>
                          <a:rPr lang="en-US" altLang="zh-CN" sz="2000" i="0" kern="100" smtClean="0"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400 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则大气压强</a:t>
                </a:r>
                <a:r>
                  <a:rPr lang="en-US" altLang="zh-CN" sz="20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  <m:r>
                          <m:rPr>
                            <m:nor/>
                          </m:rPr>
                          <a:rPr lang="en-US" altLang="zh-CN" sz="2000" i="1" kern="100"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  <m:r>
                      <a:rPr lang="zh-CN" altLang="en-US" sz="20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400</m:t>
                        </m:r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20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0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sz="2000" b="1" i="0" kern="100" smtClean="0"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0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en-US" sz="20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20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0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0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查表可知</a:t>
                </a:r>
                <a:r>
                  <a:rPr lang="zh-CN" altLang="zh-CN" sz="20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该装置能测量的最高海拔为</a:t>
                </a:r>
                <a:r>
                  <a:rPr lang="en-US" altLang="zh-CN" sz="20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m</a:t>
                </a:r>
                <a:r>
                  <a:rPr lang="en-US" altLang="zh-CN" sz="20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0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340768"/>
                <a:ext cx="11485848" cy="5262403"/>
              </a:xfrm>
              <a:prstGeom prst="rect">
                <a:avLst/>
              </a:prstGeom>
              <a:blipFill>
                <a:blip r:embed="rId2"/>
                <a:stretch>
                  <a:fillRect l="-531" r="-5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771" y="1115317"/>
            <a:ext cx="3377051" cy="224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）指出该装置测量时的一项不足之处，针对该不足，就电源和电流表中任选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个，提出相应问题的解决方案，并说明理由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1823974"/>
            <a:ext cx="81106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cs typeface="Times New Roman" panose="02020603050405020304" pitchFamily="18" charset="0"/>
              </a:rPr>
              <a:t>：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该装置所能测量的最高海拔太低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解决方案</a:t>
            </a:r>
            <a:r>
              <a:rPr lang="zh-CN" altLang="zh-CN" sz="2400" kern="100">
                <a:cs typeface="Times New Roman" panose="02020603050405020304" pitchFamily="18" charset="0"/>
              </a:rPr>
              <a:t>：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适当降低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电源电压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理由</a:t>
            </a:r>
            <a:r>
              <a:rPr lang="zh-CN" altLang="zh-CN" sz="2400" kern="100">
                <a:cs typeface="Times New Roman" panose="02020603050405020304" pitchFamily="18" charset="0"/>
              </a:rPr>
              <a:t>：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当电源电压降低时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电压表所测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的最大电压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值不变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分压减小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因此电路中的电流减小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，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所求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出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阻值较大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1 030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较小</a:t>
            </a:r>
            <a:r>
              <a:rPr lang="zh-CN" altLang="zh-CN" sz="2400" kern="100" smtClean="0">
                <a:cs typeface="Times New Roman" panose="02020603050405020304" pitchFamily="18" charset="0"/>
              </a:rPr>
              <a:t>，</a:t>
            </a:r>
            <a:r>
              <a:rPr lang="zh-CN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则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470" y="1776223"/>
            <a:ext cx="3377051" cy="22474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66872" y="4031559"/>
                <a:ext cx="11416965" cy="2483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大气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压强较小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所测量的海拔增加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问题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电流表指针偏转角度太小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测量误差较大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处理方案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换用量程较小的电流表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理由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由第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问的计算可知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电路的最大电流为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ea typeface="+mj-ea"/>
                    <a:cs typeface="Times New Roman" panose="02020603050405020304" pitchFamily="18" charset="0"/>
                  </a:rPr>
                  <a:t>.12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 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0.12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则电流表指针偏转角度为满量程的五分之一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因此</a:t>
                </a:r>
                <a:r>
                  <a:rPr lang="zh-CN" altLang="zh-CN" sz="2400" kern="100" spc="-90">
                    <a:ea typeface="黑体" panose="02010609060101010101" pitchFamily="49" charset="-122"/>
                    <a:cs typeface="Times New Roman" panose="02020603050405020304" pitchFamily="18" charset="0"/>
                  </a:rPr>
                  <a:t>测量误差较大</a:t>
                </a:r>
                <a:r>
                  <a:rPr lang="zh-CN" altLang="zh-CN" sz="2400" kern="100" spc="-9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 spc="-90"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所以换用量程较小的电流表</a:t>
                </a:r>
                <a:r>
                  <a:rPr lang="zh-CN" altLang="zh-CN" sz="2400" kern="100" spc="-90">
                    <a:cs typeface="Times New Roman" panose="02020603050405020304" pitchFamily="18" charset="0"/>
                  </a:rPr>
                  <a:t>（</a:t>
                </a:r>
                <a:r>
                  <a:rPr lang="zh-CN" altLang="zh-CN" sz="2400" kern="100" spc="-90">
                    <a:ea typeface="楷体" panose="02010609060101010101" pitchFamily="49" charset="-122"/>
                    <a:cs typeface="Times New Roman" panose="02020603050405020304" pitchFamily="18" charset="0"/>
                  </a:rPr>
                  <a:t>但满量程不小于</a:t>
                </a:r>
                <a:r>
                  <a:rPr lang="en-US" altLang="zh-CN" sz="2400" kern="100" spc="-90">
                    <a:latin typeface="+mn-lt"/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pc="-9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pc="-90">
                    <a:latin typeface="+mn-lt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spc="-90">
                    <a:ea typeface="楷体" panose="02010609060101010101" pitchFamily="49" charset="-122"/>
                    <a:cs typeface="Times New Roman" panose="02020603050405020304" pitchFamily="18" charset="0"/>
                  </a:rPr>
                  <a:t>2 A</a:t>
                </a:r>
                <a:r>
                  <a:rPr lang="zh-CN" altLang="zh-CN" sz="2400" kern="100" spc="-90"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400" kern="100" spc="-90">
                    <a:ea typeface="黑体" panose="02010609060101010101" pitchFamily="49" charset="-122"/>
                    <a:cs typeface="Times New Roman" panose="02020603050405020304" pitchFamily="18" charset="0"/>
                  </a:rPr>
                  <a:t>以便减小测量误差</a:t>
                </a:r>
                <a:r>
                  <a:rPr lang="en-US" altLang="zh-CN" sz="2400" kern="100" spc="-9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spc="-9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72" y="4031559"/>
                <a:ext cx="11416965" cy="2483821"/>
              </a:xfrm>
              <a:prstGeom prst="rect">
                <a:avLst/>
              </a:prstGeom>
              <a:blipFill>
                <a:blip r:embed="rId3"/>
                <a:stretch>
                  <a:fillRect l="-801" r="-854" b="-46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356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如图所示为搭乘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天舟八号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前往中国空间站的月壤砖的模型，该模型等同于由四个相同正方体组合而成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将其放在地球水平桌面上，对桌面压强最小的是（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2333" y="4077072"/>
            <a:ext cx="11839575" cy="18199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09632" y="3356992"/>
            <a:ext cx="2084974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5" name="图片 4" descr="YTImage25FJWL02.tif&amp;3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397" y="1958095"/>
            <a:ext cx="1655445" cy="11715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440250" y="13844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关于新能源电动汽车充电桩的安装和使用，下列符合安全用电要求的是（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用湿抹布擦拭充电插口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充电桩需要安装接地线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充电桩起火立即泼水救火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充电桩无须安装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保险装置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60190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在体育运动中，下列图片的做法是为了减小摩擦的是（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穿轮滑鞋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手涂防滑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粉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戴手套接球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用力捏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车闸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 descr="YTImage25FJWL07.tif&amp;8&amp;1-4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2" y="1412776"/>
            <a:ext cx="2006600" cy="1501140"/>
          </a:xfrm>
          <a:prstGeom prst="rect">
            <a:avLst/>
          </a:prstGeom>
        </p:spPr>
      </p:pic>
      <p:pic>
        <p:nvPicPr>
          <p:cNvPr id="6" name="图片 5" descr="YTImage25FJWL08.tif&amp;9&amp;2-4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182" y="1426079"/>
            <a:ext cx="2362835" cy="1504315"/>
          </a:xfrm>
          <a:prstGeom prst="rect">
            <a:avLst/>
          </a:prstGeom>
        </p:spPr>
      </p:pic>
      <p:pic>
        <p:nvPicPr>
          <p:cNvPr id="7" name="图片 6" descr="YTImage25FJWL09.tif&amp;10&amp;3-4$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7" y="3603999"/>
            <a:ext cx="2066290" cy="1530350"/>
          </a:xfrm>
          <a:prstGeom prst="rect">
            <a:avLst/>
          </a:prstGeom>
        </p:spPr>
      </p:pic>
      <p:pic>
        <p:nvPicPr>
          <p:cNvPr id="8" name="图片 7" descr="YTImage25FJWL10.tif&amp;11&amp;4-4$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959" y="3696953"/>
            <a:ext cx="2113280" cy="147891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206839" y="8678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168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如图所示，大头针插在玻璃瓶的软木塞上，把金属箔悬挂在大头针上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带电体接触大头针后，金属箔张开，此过程（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正电荷发生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转移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可检验带电体的电性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金属箔带上同种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电荷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张开角度越小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所带电荷越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078" y="2060848"/>
            <a:ext cx="1990745" cy="207531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946284" y="413779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87094" y="13675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小闽为康养中心的老人设计服务信号电路图，灯亮表示提醒卫生服务，电铃响表示呼叫医疗服务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下列图中不符合要求的是（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72356" y="1988840"/>
            <a:ext cx="11593195" cy="19411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527254" y="14147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3343</Words>
  <Application>Microsoft Office PowerPoint</Application>
  <PresentationFormat>自定义</PresentationFormat>
  <Paragraphs>368</Paragraphs>
  <Slides>46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8" baseType="lpstr">
      <vt:lpstr>等线</vt:lpstr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443</cp:revision>
  <dcterms:created xsi:type="dcterms:W3CDTF">2020-11-06T05:24:00Z</dcterms:created>
  <dcterms:modified xsi:type="dcterms:W3CDTF">2025-09-10T12:11:03Z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